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standard we propose for apps built with AI assistants like Claude Code, Codex and Cursor. It has 24 guidelines: 12 for builders, 12 for IT and security. At the end we’ll ask you for approval, named owners and an app list.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Apps that once needed an engineer now take an afternoon. Many are already in use, reaching customer records and finance data with no shared rules for keys, sign-in or ownership. The standard sets those rules without slowing anyone down.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build with an AI assistant and the result uses company data or systems, the standard applies, whatever your job title. Engineering teams keep their own development standard. Bought software follows procurement. Private experiments that touch nothing of ours are out of scope.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an approved assistant. Keep customer data, personal data and credentials out of prompts unless the tool is approved for them. Never put a key or password in code, config, chat or a repository; if one has been there, report it so it’s rotated. Connect the approved way, read-only first. Keep everything in version control.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Review every change the assistant makes. Test on sample data first. Anything shared sits behind sign-in, with no open links. Every shared app has a README, and High-tier apps get a pre-production review. Ship the approved way, tell IT when the app grows, and hand it over before you change roles.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publishes the rules on one page and makes the approved way to ship quicker than the workarounds, because blocking tends to push the work out of sight. Every app gets a tier and named re-review triggers. Every app sits behind company sign-in, and credentials live centrally, never with individuals.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production app has an owner and a backup. Logs and access records answer four questions: who asked, as which identity, what it touched and who owns it. IT keeps the inventory, makes apps easy to find, runs secret scanning on every repository, and rolls the standard out in stages.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an app needs depends on what it touches. Low-tier apps need sign-in and a place in the inventory. Medium adds an owner, approved connections and logs. High adds code review and a pre-production review signed off by security. Some uses, like customer-facing apps, aren’t permitted at all without an exception.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an app can’t meet a guideline, the owner asks for an exception, says why, and explains what limits the risk. Exceptions expire after 90 days. Compliance checks run monthly. Owners get ten working days to fix a finding; exposed credentials are rotated straight away. After that, IT restricts access until the fix is in.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first month we approve the standard, publish the one-page rules and build the inventory. In the second we tier every app and put the controls in place. In the third we pilot with two or three low-risk apps, then scale. We’ll report the signals monthly.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asks. Approve the standard, and confirm who owns it. Name an owner for every AI-built app your team runs today. And reply to the inventory request by day 30, even if the list is rough. Questions go to [channel or team].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1 / 11</a:t>
            </a:r>
          </a:p>
        </p:txBody>
      </p:sp>
      <p:sp>
        <p:nvSpPr>
          <p:cNvPr id="4" name="Rectangle 3"/>
          <p:cNvSpPr/>
          <p:nvPr/>
        </p:nvSpPr>
        <p:spPr>
          <a:xfrm>
            <a:off x="822960" y="1417320"/>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1371600"/>
            <a:ext cx="9144000" cy="365760"/>
          </a:xfrm>
          <a:prstGeom prst="rect">
            <a:avLst/>
          </a:prstGeom>
          <a:noFill/>
        </p:spPr>
        <p:txBody>
          <a:bodyPr wrap="square" lIns="0" rIns="0" tIns="0" bIns="0" anchor="t">
            <a:spAutoFit/>
          </a:bodyPr>
          <a:lstStyle/>
          <a:p>
            <a:pPr algn="l">
              <a:lnSpc>
                <a:spcPct val="110000"/>
              </a:lnSpc>
            </a:pPr>
            <a:r>
              <a:rPr sz="1600" b="1">
                <a:solidFill>
                  <a:srgbClr val="ADEE23"/>
                </a:solidFill>
                <a:latin typeface="Arial"/>
              </a:rPr>
              <a:t>Vibe-coding guidelines</a:t>
            </a:r>
          </a:p>
        </p:txBody>
      </p:sp>
      <p:sp>
        <p:nvSpPr>
          <p:cNvPr id="6" name="TextBox 5"/>
          <p:cNvSpPr txBox="1"/>
          <p:nvPr/>
        </p:nvSpPr>
        <p:spPr>
          <a:xfrm>
            <a:off x="822960" y="1965960"/>
            <a:ext cx="9601200" cy="2194560"/>
          </a:xfrm>
          <a:prstGeom prst="rect">
            <a:avLst/>
          </a:prstGeom>
          <a:noFill/>
        </p:spPr>
        <p:txBody>
          <a:bodyPr wrap="square" lIns="0" rIns="0" tIns="0" bIns="0" anchor="t">
            <a:spAutoFit/>
          </a:bodyPr>
          <a:lstStyle/>
          <a:p>
            <a:pPr algn="l">
              <a:lnSpc>
                <a:spcPct val="100000"/>
              </a:lnSpc>
            </a:pPr>
            <a:r>
              <a:rPr sz="5400" b="1">
                <a:solidFill>
                  <a:srgbClr val="FFFFFF"/>
                </a:solidFill>
                <a:latin typeface="Arial"/>
              </a:rPr>
              <a:t>A standard for</a:t>
            </a:r>
          </a:p>
          <a:p>
            <a:pPr algn="l">
              <a:lnSpc>
                <a:spcPct val="100000"/>
              </a:lnSpc>
            </a:pPr>
            <a:r>
              <a:rPr sz="5400" b="1">
                <a:solidFill>
                  <a:srgbClr val="FFFFFF"/>
                </a:solidFill>
                <a:latin typeface="Arial"/>
              </a:rPr>
              <a:t>AI-built applications</a:t>
            </a:r>
          </a:p>
        </p:txBody>
      </p:sp>
      <p:sp>
        <p:nvSpPr>
          <p:cNvPr id="7" name="TextBox 6"/>
          <p:cNvSpPr txBox="1"/>
          <p:nvPr/>
        </p:nvSpPr>
        <p:spPr>
          <a:xfrm>
            <a:off x="822960" y="4343400"/>
            <a:ext cx="10545775" cy="914400"/>
          </a:xfrm>
          <a:prstGeom prst="rect">
            <a:avLst/>
          </a:prstGeom>
          <a:noFill/>
        </p:spPr>
        <p:txBody>
          <a:bodyPr wrap="square" lIns="0" rIns="0" tIns="0" bIns="0" anchor="t">
            <a:spAutoFit/>
          </a:bodyPr>
          <a:lstStyle/>
          <a:p>
            <a:pPr algn="l">
              <a:lnSpc>
                <a:spcPct val="110000"/>
              </a:lnSpc>
            </a:pPr>
            <a:r>
              <a:rPr sz="2200" b="0">
                <a:solidFill>
                  <a:srgbClr val="B4BAC0"/>
                </a:solidFill>
                <a:latin typeface="Arial"/>
              </a:rPr>
              <a:t>Building, deploying and running apps made with AI assistants.</a:t>
            </a:r>
          </a:p>
        </p:txBody>
      </p:sp>
      <p:cxnSp>
        <p:nvCxnSpPr>
          <p:cNvPr id="8" name="Connector 7"/>
          <p:cNvCxnSpPr/>
          <p:nvPr/>
        </p:nvCxnSpPr>
        <p:spPr>
          <a:xfrm>
            <a:off x="822960" y="5989320"/>
            <a:ext cx="10545775" cy="0"/>
          </a:xfrm>
          <a:prstGeom prst="line">
            <a:avLst/>
          </a:prstGeom>
          <a:ln w="12700">
            <a:solidFill>
              <a:srgbClr val="2C3136"/>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2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Why now</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Why we need a standard now</a:t>
            </a:r>
          </a:p>
        </p:txBody>
      </p:sp>
      <p:cxnSp>
        <p:nvCxnSpPr>
          <p:cNvPr id="7" name="Connector 6"/>
          <p:cNvCxnSpPr/>
          <p:nvPr/>
        </p:nvCxnSpPr>
        <p:spPr>
          <a:xfrm>
            <a:off x="822960" y="2331720"/>
            <a:ext cx="7772400" cy="0"/>
          </a:xfrm>
          <a:prstGeom prst="line">
            <a:avLst/>
          </a:prstGeom>
          <a:ln w="12700">
            <a:solidFill>
              <a:srgbClr val="2C3136"/>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822960" y="2514600"/>
            <a:ext cx="10058400" cy="457200"/>
          </a:xfrm>
          <a:prstGeom prst="rect">
            <a:avLst/>
          </a:prstGeom>
          <a:noFill/>
        </p:spPr>
        <p:txBody>
          <a:bodyPr wrap="square" lIns="0" rIns="0" tIns="0" bIns="0" anchor="t">
            <a:spAutoFit/>
          </a:bodyPr>
          <a:lstStyle/>
          <a:p>
            <a:pPr algn="l">
              <a:lnSpc>
                <a:spcPct val="110000"/>
              </a:lnSpc>
            </a:pPr>
            <a:r>
              <a:rPr sz="2400" b="0">
                <a:solidFill>
                  <a:srgbClr val="B4BAC0"/>
                </a:solidFill>
                <a:latin typeface="Arial"/>
              </a:rPr>
              <a:t>Anyone with an AI assistant can build a working app in an afternoon.</a:t>
            </a:r>
          </a:p>
        </p:txBody>
      </p:sp>
      <p:cxnSp>
        <p:nvCxnSpPr>
          <p:cNvPr id="9" name="Connector 8"/>
          <p:cNvCxnSpPr/>
          <p:nvPr/>
        </p:nvCxnSpPr>
        <p:spPr>
          <a:xfrm>
            <a:off x="822960" y="3108960"/>
            <a:ext cx="7772400" cy="0"/>
          </a:xfrm>
          <a:prstGeom prst="line">
            <a:avLst/>
          </a:prstGeom>
          <a:ln w="12700">
            <a:solidFill>
              <a:srgbClr val="2C3136"/>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822960" y="3291840"/>
            <a:ext cx="10058400" cy="457200"/>
          </a:xfrm>
          <a:prstGeom prst="rect">
            <a:avLst/>
          </a:prstGeom>
          <a:noFill/>
        </p:spPr>
        <p:txBody>
          <a:bodyPr wrap="square" lIns="0" rIns="0" tIns="0" bIns="0" anchor="t">
            <a:spAutoFit/>
          </a:bodyPr>
          <a:lstStyle/>
          <a:p>
            <a:pPr algn="l">
              <a:lnSpc>
                <a:spcPct val="110000"/>
              </a:lnSpc>
            </a:pPr>
            <a:r>
              <a:rPr sz="2400" b="0">
                <a:solidFill>
                  <a:srgbClr val="B4BAC0"/>
                </a:solidFill>
                <a:latin typeface="Arial"/>
              </a:rPr>
              <a:t>Those apps reach company data and core systems.</a:t>
            </a:r>
          </a:p>
        </p:txBody>
      </p:sp>
      <p:cxnSp>
        <p:nvCxnSpPr>
          <p:cNvPr id="11" name="Connector 10"/>
          <p:cNvCxnSpPr/>
          <p:nvPr/>
        </p:nvCxnSpPr>
        <p:spPr>
          <a:xfrm>
            <a:off x="822960" y="3886200"/>
            <a:ext cx="7772400" cy="0"/>
          </a:xfrm>
          <a:prstGeom prst="line">
            <a:avLst/>
          </a:prstGeom>
          <a:ln w="12700">
            <a:solidFill>
              <a:srgbClr val="2C3136"/>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822960" y="4069080"/>
            <a:ext cx="10058400" cy="457200"/>
          </a:xfrm>
          <a:prstGeom prst="rect">
            <a:avLst/>
          </a:prstGeom>
          <a:noFill/>
        </p:spPr>
        <p:txBody>
          <a:bodyPr wrap="square" lIns="0" rIns="0" tIns="0" bIns="0" anchor="t">
            <a:spAutoFit/>
          </a:bodyPr>
          <a:lstStyle/>
          <a:p>
            <a:pPr algn="l">
              <a:lnSpc>
                <a:spcPct val="110000"/>
              </a:lnSpc>
            </a:pPr>
            <a:r>
              <a:rPr sz="2400" b="0">
                <a:solidFill>
                  <a:srgbClr val="B4BAC0"/>
                </a:solidFill>
                <a:latin typeface="Arial"/>
              </a:rPr>
              <a:t>Today each team sets its own rules, or has none.</a:t>
            </a:r>
          </a:p>
        </p:txBody>
      </p:sp>
      <p:cxnSp>
        <p:nvCxnSpPr>
          <p:cNvPr id="13" name="Connector 12"/>
          <p:cNvCxnSpPr/>
          <p:nvPr/>
        </p:nvCxnSpPr>
        <p:spPr>
          <a:xfrm>
            <a:off x="822960" y="4663440"/>
            <a:ext cx="7772400" cy="0"/>
          </a:xfrm>
          <a:prstGeom prst="line">
            <a:avLst/>
          </a:prstGeom>
          <a:ln w="12700">
            <a:solidFill>
              <a:srgbClr val="2C3136"/>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822960" y="5074920"/>
            <a:ext cx="10545775" cy="822960"/>
          </a:xfrm>
          <a:prstGeom prst="rect">
            <a:avLst/>
          </a:prstGeom>
          <a:noFill/>
        </p:spPr>
        <p:txBody>
          <a:bodyPr wrap="square" lIns="0" rIns="0" tIns="0" bIns="0" anchor="t">
            <a:spAutoFit/>
          </a:bodyPr>
          <a:lstStyle/>
          <a:p>
            <a:pPr algn="l">
              <a:lnSpc>
                <a:spcPct val="110000"/>
              </a:lnSpc>
            </a:pPr>
            <a:r>
              <a:rPr sz="2800" b="1">
                <a:solidFill>
                  <a:srgbClr val="ADEE23"/>
                </a:solidFill>
                <a:latin typeface="Arial"/>
              </a:rPr>
              <a:t>One standard sets who does what.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3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Scope</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Who and what it covers</a:t>
            </a:r>
          </a:p>
        </p:txBody>
      </p:sp>
      <p:sp>
        <p:nvSpPr>
          <p:cNvPr id="7" name="Rounded Rectangle 6"/>
          <p:cNvSpPr/>
          <p:nvPr/>
        </p:nvSpPr>
        <p:spPr>
          <a:xfrm>
            <a:off x="822960" y="2194560"/>
            <a:ext cx="5074920" cy="3566160"/>
          </a:xfrm>
          <a:prstGeom prst="roundRect">
            <a:avLst>
              <a:gd name="adj" fmla="val 12000"/>
            </a:avLst>
          </a:prstGeom>
          <a:solidFill>
            <a:srgbClr val="171A1D"/>
          </a:solidFill>
          <a:ln w="19050">
            <a:solidFill>
              <a:srgbClr val="2C3136"/>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8" name="TextBox 7"/>
          <p:cNvSpPr txBox="1"/>
          <p:nvPr/>
        </p:nvSpPr>
        <p:spPr>
          <a:xfrm>
            <a:off x="1143000" y="2423160"/>
            <a:ext cx="4434840" cy="457200"/>
          </a:xfrm>
          <a:prstGeom prst="rect">
            <a:avLst/>
          </a:prstGeom>
          <a:noFill/>
        </p:spPr>
        <p:txBody>
          <a:bodyPr wrap="square" lIns="0" rIns="0" tIns="0" bIns="0" anchor="t">
            <a:spAutoFit/>
          </a:bodyPr>
          <a:lstStyle/>
          <a:p>
            <a:pPr algn="l">
              <a:lnSpc>
                <a:spcPct val="110000"/>
              </a:lnSpc>
            </a:pPr>
            <a:r>
              <a:rPr sz="2000" b="1">
                <a:solidFill>
                  <a:srgbClr val="ADEE23"/>
                </a:solidFill>
                <a:latin typeface="Arial"/>
              </a:rPr>
              <a:t>It applies to</a:t>
            </a:r>
          </a:p>
        </p:txBody>
      </p:sp>
      <p:sp>
        <p:nvSpPr>
          <p:cNvPr id="9" name="Rectangle 8"/>
          <p:cNvSpPr/>
          <p:nvPr/>
        </p:nvSpPr>
        <p:spPr>
          <a:xfrm>
            <a:off x="1143000" y="312724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0" name="TextBox 9"/>
          <p:cNvSpPr txBox="1"/>
          <p:nvPr/>
        </p:nvSpPr>
        <p:spPr>
          <a:xfrm>
            <a:off x="1463040" y="301752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Everyone who builds with AI</a:t>
            </a:r>
          </a:p>
        </p:txBody>
      </p:sp>
      <p:sp>
        <p:nvSpPr>
          <p:cNvPr id="11" name="Rectangle 10"/>
          <p:cNvSpPr/>
          <p:nvPr/>
        </p:nvSpPr>
        <p:spPr>
          <a:xfrm>
            <a:off x="1143000" y="399592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2" name="TextBox 11"/>
          <p:cNvSpPr txBox="1"/>
          <p:nvPr/>
        </p:nvSpPr>
        <p:spPr>
          <a:xfrm>
            <a:off x="1463040" y="388620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Apps that use company data</a:t>
            </a:r>
          </a:p>
        </p:txBody>
      </p:sp>
      <p:sp>
        <p:nvSpPr>
          <p:cNvPr id="13" name="Rectangle 12"/>
          <p:cNvSpPr/>
          <p:nvPr/>
        </p:nvSpPr>
        <p:spPr>
          <a:xfrm>
            <a:off x="1143000" y="486460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4" name="TextBox 13"/>
          <p:cNvSpPr txBox="1"/>
          <p:nvPr/>
        </p:nvSpPr>
        <p:spPr>
          <a:xfrm>
            <a:off x="1463040" y="475488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Apps that reach company systems</a:t>
            </a:r>
          </a:p>
        </p:txBody>
      </p:sp>
      <p:sp>
        <p:nvSpPr>
          <p:cNvPr id="15" name="Rounded Rectangle 14"/>
          <p:cNvSpPr/>
          <p:nvPr/>
        </p:nvSpPr>
        <p:spPr>
          <a:xfrm>
            <a:off x="6291072" y="2194560"/>
            <a:ext cx="5074920" cy="3566160"/>
          </a:xfrm>
          <a:prstGeom prst="roundRect">
            <a:avLst>
              <a:gd name="adj" fmla="val 12000"/>
            </a:avLst>
          </a:prstGeom>
          <a:solidFill>
            <a:srgbClr val="171A1D"/>
          </a:solidFill>
          <a:ln w="19050">
            <a:solidFill>
              <a:srgbClr val="2C3136"/>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6" name="TextBox 15"/>
          <p:cNvSpPr txBox="1"/>
          <p:nvPr/>
        </p:nvSpPr>
        <p:spPr>
          <a:xfrm>
            <a:off x="6611112" y="2423160"/>
            <a:ext cx="4434840" cy="457200"/>
          </a:xfrm>
          <a:prstGeom prst="rect">
            <a:avLst/>
          </a:prstGeom>
          <a:noFill/>
        </p:spPr>
        <p:txBody>
          <a:bodyPr wrap="square" lIns="0" rIns="0" tIns="0" bIns="0" anchor="t">
            <a:spAutoFit/>
          </a:bodyPr>
          <a:lstStyle/>
          <a:p>
            <a:pPr algn="l">
              <a:lnSpc>
                <a:spcPct val="110000"/>
              </a:lnSpc>
            </a:pPr>
            <a:r>
              <a:rPr sz="2000" b="1">
                <a:solidFill>
                  <a:srgbClr val="ADEE23"/>
                </a:solidFill>
                <a:latin typeface="Arial"/>
              </a:rPr>
              <a:t>It doesn’t cover</a:t>
            </a:r>
          </a:p>
        </p:txBody>
      </p:sp>
      <p:sp>
        <p:nvSpPr>
          <p:cNvPr id="17" name="Rectangle 16"/>
          <p:cNvSpPr/>
          <p:nvPr/>
        </p:nvSpPr>
        <p:spPr>
          <a:xfrm>
            <a:off x="6611112" y="312724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8" name="TextBox 17"/>
          <p:cNvSpPr txBox="1"/>
          <p:nvPr/>
        </p:nvSpPr>
        <p:spPr>
          <a:xfrm>
            <a:off x="6931152" y="301752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Engineering’s own process</a:t>
            </a:r>
          </a:p>
        </p:txBody>
      </p:sp>
      <p:sp>
        <p:nvSpPr>
          <p:cNvPr id="19" name="Rectangle 18"/>
          <p:cNvSpPr/>
          <p:nvPr/>
        </p:nvSpPr>
        <p:spPr>
          <a:xfrm>
            <a:off x="6611112" y="399592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20" name="TextBox 19"/>
          <p:cNvSpPr txBox="1"/>
          <p:nvPr/>
        </p:nvSpPr>
        <p:spPr>
          <a:xfrm>
            <a:off x="6931152" y="388620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Private experiments</a:t>
            </a:r>
          </a:p>
        </p:txBody>
      </p:sp>
      <p:sp>
        <p:nvSpPr>
          <p:cNvPr id="21" name="Rectangle 20"/>
          <p:cNvSpPr/>
          <p:nvPr/>
        </p:nvSpPr>
        <p:spPr>
          <a:xfrm>
            <a:off x="6611112" y="486460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22" name="TextBox 21"/>
          <p:cNvSpPr txBox="1"/>
          <p:nvPr/>
        </p:nvSpPr>
        <p:spPr>
          <a:xfrm>
            <a:off x="6931152" y="475488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Software we buy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4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What builders must do</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Before and while you build</a:t>
            </a:r>
          </a:p>
        </p:txBody>
      </p:sp>
      <p:sp>
        <p:nvSpPr>
          <p:cNvPr id="7" name="Rounded Rectangle 6"/>
          <p:cNvSpPr/>
          <p:nvPr/>
        </p:nvSpPr>
        <p:spPr>
          <a:xfrm>
            <a:off x="822960" y="2194560"/>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a:t>
            </a:r>
          </a:p>
        </p:txBody>
      </p:sp>
      <p:sp>
        <p:nvSpPr>
          <p:cNvPr id="8" name="TextBox 7"/>
          <p:cNvSpPr txBox="1"/>
          <p:nvPr/>
        </p:nvSpPr>
        <p:spPr>
          <a:xfrm>
            <a:off x="1737360" y="2286000"/>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Use an approved assistant</a:t>
            </a:r>
          </a:p>
        </p:txBody>
      </p:sp>
      <p:sp>
        <p:nvSpPr>
          <p:cNvPr id="9" name="Rounded Rectangle 8"/>
          <p:cNvSpPr/>
          <p:nvPr/>
        </p:nvSpPr>
        <p:spPr>
          <a:xfrm>
            <a:off x="822960" y="2843784"/>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2</a:t>
            </a:r>
          </a:p>
        </p:txBody>
      </p:sp>
      <p:sp>
        <p:nvSpPr>
          <p:cNvPr id="10" name="TextBox 9"/>
          <p:cNvSpPr txBox="1"/>
          <p:nvPr/>
        </p:nvSpPr>
        <p:spPr>
          <a:xfrm>
            <a:off x="1737360" y="2935224"/>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Know what you can put in a prompt</a:t>
            </a:r>
          </a:p>
        </p:txBody>
      </p:sp>
      <p:sp>
        <p:nvSpPr>
          <p:cNvPr id="11" name="Rounded Rectangle 10"/>
          <p:cNvSpPr/>
          <p:nvPr/>
        </p:nvSpPr>
        <p:spPr>
          <a:xfrm>
            <a:off x="822960" y="3493008"/>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3</a:t>
            </a:r>
          </a:p>
        </p:txBody>
      </p:sp>
      <p:sp>
        <p:nvSpPr>
          <p:cNvPr id="12" name="TextBox 11"/>
          <p:cNvSpPr txBox="1"/>
          <p:nvPr/>
        </p:nvSpPr>
        <p:spPr>
          <a:xfrm>
            <a:off x="1737360" y="3584448"/>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Write down who it’s for and what it touches</a:t>
            </a:r>
          </a:p>
        </p:txBody>
      </p:sp>
      <p:sp>
        <p:nvSpPr>
          <p:cNvPr id="13" name="Rounded Rectangle 12"/>
          <p:cNvSpPr/>
          <p:nvPr/>
        </p:nvSpPr>
        <p:spPr>
          <a:xfrm>
            <a:off x="822960" y="4142232"/>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4</a:t>
            </a:r>
          </a:p>
        </p:txBody>
      </p:sp>
      <p:sp>
        <p:nvSpPr>
          <p:cNvPr id="14" name="TextBox 13"/>
          <p:cNvSpPr txBox="1"/>
          <p:nvPr/>
        </p:nvSpPr>
        <p:spPr>
          <a:xfrm>
            <a:off x="1737360" y="4233672"/>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Keep secrets out of everything you write</a:t>
            </a:r>
          </a:p>
        </p:txBody>
      </p:sp>
      <p:sp>
        <p:nvSpPr>
          <p:cNvPr id="15" name="Rounded Rectangle 14"/>
          <p:cNvSpPr/>
          <p:nvPr/>
        </p:nvSpPr>
        <p:spPr>
          <a:xfrm>
            <a:off x="822960" y="4791456"/>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5</a:t>
            </a:r>
          </a:p>
        </p:txBody>
      </p:sp>
      <p:sp>
        <p:nvSpPr>
          <p:cNvPr id="16" name="TextBox 15"/>
          <p:cNvSpPr txBox="1"/>
          <p:nvPr/>
        </p:nvSpPr>
        <p:spPr>
          <a:xfrm>
            <a:off x="1737360" y="4882896"/>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Connect the approved way, with the least access that works</a:t>
            </a:r>
          </a:p>
        </p:txBody>
      </p:sp>
      <p:sp>
        <p:nvSpPr>
          <p:cNvPr id="17" name="Rounded Rectangle 16"/>
          <p:cNvSpPr/>
          <p:nvPr/>
        </p:nvSpPr>
        <p:spPr>
          <a:xfrm>
            <a:off x="822960" y="5440680"/>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6</a:t>
            </a:r>
          </a:p>
        </p:txBody>
      </p:sp>
      <p:sp>
        <p:nvSpPr>
          <p:cNvPr id="18" name="TextBox 17"/>
          <p:cNvSpPr txBox="1"/>
          <p:nvPr/>
        </p:nvSpPr>
        <p:spPr>
          <a:xfrm>
            <a:off x="1737360" y="5532120"/>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Build in small steps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5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What builders must do</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Before and after you share</a:t>
            </a:r>
          </a:p>
        </p:txBody>
      </p:sp>
      <p:sp>
        <p:nvSpPr>
          <p:cNvPr id="7" name="Rounded Rectangle 6"/>
          <p:cNvSpPr/>
          <p:nvPr/>
        </p:nvSpPr>
        <p:spPr>
          <a:xfrm>
            <a:off x="822960" y="2194560"/>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7</a:t>
            </a:r>
          </a:p>
        </p:txBody>
      </p:sp>
      <p:sp>
        <p:nvSpPr>
          <p:cNvPr id="8" name="TextBox 7"/>
          <p:cNvSpPr txBox="1"/>
          <p:nvPr/>
        </p:nvSpPr>
        <p:spPr>
          <a:xfrm>
            <a:off x="1737360" y="2286000"/>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Read what the assistant writes</a:t>
            </a:r>
          </a:p>
        </p:txBody>
      </p:sp>
      <p:sp>
        <p:nvSpPr>
          <p:cNvPr id="9" name="Rounded Rectangle 8"/>
          <p:cNvSpPr/>
          <p:nvPr/>
        </p:nvSpPr>
        <p:spPr>
          <a:xfrm>
            <a:off x="822960" y="2843784"/>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8</a:t>
            </a:r>
          </a:p>
        </p:txBody>
      </p:sp>
      <p:sp>
        <p:nvSpPr>
          <p:cNvPr id="10" name="TextBox 9"/>
          <p:cNvSpPr txBox="1"/>
          <p:nvPr/>
        </p:nvSpPr>
        <p:spPr>
          <a:xfrm>
            <a:off x="1737360" y="2935224"/>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Test with sample data and check inputs</a:t>
            </a:r>
          </a:p>
        </p:txBody>
      </p:sp>
      <p:sp>
        <p:nvSpPr>
          <p:cNvPr id="11" name="Rounded Rectangle 10"/>
          <p:cNvSpPr/>
          <p:nvPr/>
        </p:nvSpPr>
        <p:spPr>
          <a:xfrm>
            <a:off x="822960" y="3493008"/>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9</a:t>
            </a:r>
          </a:p>
        </p:txBody>
      </p:sp>
      <p:sp>
        <p:nvSpPr>
          <p:cNvPr id="12" name="TextBox 11"/>
          <p:cNvSpPr txBox="1"/>
          <p:nvPr/>
        </p:nvSpPr>
        <p:spPr>
          <a:xfrm>
            <a:off x="1737360" y="3584448"/>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Put sign-in in front of anything you share</a:t>
            </a:r>
          </a:p>
        </p:txBody>
      </p:sp>
      <p:sp>
        <p:nvSpPr>
          <p:cNvPr id="13" name="Rounded Rectangle 12"/>
          <p:cNvSpPr/>
          <p:nvPr/>
        </p:nvSpPr>
        <p:spPr>
          <a:xfrm>
            <a:off x="822960" y="4142232"/>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10</a:t>
            </a:r>
          </a:p>
        </p:txBody>
      </p:sp>
      <p:sp>
        <p:nvSpPr>
          <p:cNvPr id="14" name="TextBox 13"/>
          <p:cNvSpPr txBox="1"/>
          <p:nvPr/>
        </p:nvSpPr>
        <p:spPr>
          <a:xfrm>
            <a:off x="1737360" y="4233672"/>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Write a README and get a second pair of eyes</a:t>
            </a:r>
          </a:p>
        </p:txBody>
      </p:sp>
      <p:sp>
        <p:nvSpPr>
          <p:cNvPr id="15" name="Rounded Rectangle 14"/>
          <p:cNvSpPr/>
          <p:nvPr/>
        </p:nvSpPr>
        <p:spPr>
          <a:xfrm>
            <a:off x="822960" y="4791456"/>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11</a:t>
            </a:r>
          </a:p>
        </p:txBody>
      </p:sp>
      <p:sp>
        <p:nvSpPr>
          <p:cNvPr id="16" name="TextBox 15"/>
          <p:cNvSpPr txBox="1"/>
          <p:nvPr/>
        </p:nvSpPr>
        <p:spPr>
          <a:xfrm>
            <a:off x="1737360" y="4882896"/>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Ship the approved way, and keep IT posted</a:t>
            </a:r>
          </a:p>
        </p:txBody>
      </p:sp>
      <p:sp>
        <p:nvSpPr>
          <p:cNvPr id="17" name="Rounded Rectangle 16"/>
          <p:cNvSpPr/>
          <p:nvPr/>
        </p:nvSpPr>
        <p:spPr>
          <a:xfrm>
            <a:off x="822960" y="5440680"/>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12</a:t>
            </a:r>
          </a:p>
        </p:txBody>
      </p:sp>
      <p:sp>
        <p:nvSpPr>
          <p:cNvPr id="18" name="TextBox 17"/>
          <p:cNvSpPr txBox="1"/>
          <p:nvPr/>
        </p:nvSpPr>
        <p:spPr>
          <a:xfrm>
            <a:off x="1737360" y="5532120"/>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Own it, hand it over, retire 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6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What IT and security own</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Rules, tiers and access</a:t>
            </a:r>
          </a:p>
        </p:txBody>
      </p:sp>
      <p:sp>
        <p:nvSpPr>
          <p:cNvPr id="7" name="Rounded Rectangle 6"/>
          <p:cNvSpPr/>
          <p:nvPr/>
        </p:nvSpPr>
        <p:spPr>
          <a:xfrm>
            <a:off x="822960" y="2194560"/>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13</a:t>
            </a:r>
          </a:p>
        </p:txBody>
      </p:sp>
      <p:sp>
        <p:nvSpPr>
          <p:cNvPr id="8" name="TextBox 7"/>
          <p:cNvSpPr txBox="1"/>
          <p:nvPr/>
        </p:nvSpPr>
        <p:spPr>
          <a:xfrm>
            <a:off x="1737360" y="2286000"/>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Publish short, clear rules</a:t>
            </a:r>
          </a:p>
        </p:txBody>
      </p:sp>
      <p:sp>
        <p:nvSpPr>
          <p:cNvPr id="9" name="Rounded Rectangle 8"/>
          <p:cNvSpPr/>
          <p:nvPr/>
        </p:nvSpPr>
        <p:spPr>
          <a:xfrm>
            <a:off x="822960" y="2843784"/>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14</a:t>
            </a:r>
          </a:p>
        </p:txBody>
      </p:sp>
      <p:sp>
        <p:nvSpPr>
          <p:cNvPr id="10" name="TextBox 9"/>
          <p:cNvSpPr txBox="1"/>
          <p:nvPr/>
        </p:nvSpPr>
        <p:spPr>
          <a:xfrm>
            <a:off x="1737360" y="2935224"/>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Make the approved way to ship the easiest way</a:t>
            </a:r>
          </a:p>
        </p:txBody>
      </p:sp>
      <p:sp>
        <p:nvSpPr>
          <p:cNvPr id="11" name="Rounded Rectangle 10"/>
          <p:cNvSpPr/>
          <p:nvPr/>
        </p:nvSpPr>
        <p:spPr>
          <a:xfrm>
            <a:off x="822960" y="3493008"/>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15</a:t>
            </a:r>
          </a:p>
        </p:txBody>
      </p:sp>
      <p:sp>
        <p:nvSpPr>
          <p:cNvPr id="12" name="TextBox 11"/>
          <p:cNvSpPr txBox="1"/>
          <p:nvPr/>
        </p:nvSpPr>
        <p:spPr>
          <a:xfrm>
            <a:off x="1737360" y="3584448"/>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Tier apps by data and criticality</a:t>
            </a:r>
          </a:p>
        </p:txBody>
      </p:sp>
      <p:sp>
        <p:nvSpPr>
          <p:cNvPr id="13" name="Rounded Rectangle 12"/>
          <p:cNvSpPr/>
          <p:nvPr/>
        </p:nvSpPr>
        <p:spPr>
          <a:xfrm>
            <a:off x="822960" y="4142232"/>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16</a:t>
            </a:r>
          </a:p>
        </p:txBody>
      </p:sp>
      <p:sp>
        <p:nvSpPr>
          <p:cNvPr id="14" name="TextBox 13"/>
          <p:cNvSpPr txBox="1"/>
          <p:nvPr/>
        </p:nvSpPr>
        <p:spPr>
          <a:xfrm>
            <a:off x="1737360" y="4233672"/>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Name the events that trigger a re-review</a:t>
            </a:r>
          </a:p>
        </p:txBody>
      </p:sp>
      <p:sp>
        <p:nvSpPr>
          <p:cNvPr id="15" name="Rounded Rectangle 14"/>
          <p:cNvSpPr/>
          <p:nvPr/>
        </p:nvSpPr>
        <p:spPr>
          <a:xfrm>
            <a:off x="822960" y="4791456"/>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17</a:t>
            </a:r>
          </a:p>
        </p:txBody>
      </p:sp>
      <p:sp>
        <p:nvSpPr>
          <p:cNvPr id="16" name="TextBox 15"/>
          <p:cNvSpPr txBox="1"/>
          <p:nvPr/>
        </p:nvSpPr>
        <p:spPr>
          <a:xfrm>
            <a:off x="1737360" y="4882896"/>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Put sign-in in front of every app</a:t>
            </a:r>
          </a:p>
        </p:txBody>
      </p:sp>
      <p:sp>
        <p:nvSpPr>
          <p:cNvPr id="17" name="Rounded Rectangle 16"/>
          <p:cNvSpPr/>
          <p:nvPr/>
        </p:nvSpPr>
        <p:spPr>
          <a:xfrm>
            <a:off x="822960" y="5440680"/>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18</a:t>
            </a:r>
          </a:p>
        </p:txBody>
      </p:sp>
      <p:sp>
        <p:nvSpPr>
          <p:cNvPr id="18" name="TextBox 17"/>
          <p:cNvSpPr txBox="1"/>
          <p:nvPr/>
        </p:nvSpPr>
        <p:spPr>
          <a:xfrm>
            <a:off x="1737360" y="5532120"/>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Hold credentials centrally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7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What IT and security own</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Ownership, records and upkeep</a:t>
            </a:r>
          </a:p>
        </p:txBody>
      </p:sp>
      <p:sp>
        <p:nvSpPr>
          <p:cNvPr id="7" name="Rounded Rectangle 6"/>
          <p:cNvSpPr/>
          <p:nvPr/>
        </p:nvSpPr>
        <p:spPr>
          <a:xfrm>
            <a:off x="822960" y="2194560"/>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19</a:t>
            </a:r>
          </a:p>
        </p:txBody>
      </p:sp>
      <p:sp>
        <p:nvSpPr>
          <p:cNvPr id="8" name="TextBox 7"/>
          <p:cNvSpPr txBox="1"/>
          <p:nvPr/>
        </p:nvSpPr>
        <p:spPr>
          <a:xfrm>
            <a:off x="1737360" y="2286000"/>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Give every production app a named owner</a:t>
            </a:r>
          </a:p>
        </p:txBody>
      </p:sp>
      <p:sp>
        <p:nvSpPr>
          <p:cNvPr id="9" name="Rounded Rectangle 8"/>
          <p:cNvSpPr/>
          <p:nvPr/>
        </p:nvSpPr>
        <p:spPr>
          <a:xfrm>
            <a:off x="822960" y="2843784"/>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20</a:t>
            </a:r>
          </a:p>
        </p:txBody>
      </p:sp>
      <p:sp>
        <p:nvSpPr>
          <p:cNvPr id="10" name="TextBox 9"/>
          <p:cNvSpPr txBox="1"/>
          <p:nvPr/>
        </p:nvSpPr>
        <p:spPr>
          <a:xfrm>
            <a:off x="1737360" y="2935224"/>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Keep records you can answer from</a:t>
            </a:r>
          </a:p>
        </p:txBody>
      </p:sp>
      <p:sp>
        <p:nvSpPr>
          <p:cNvPr id="11" name="Rounded Rectangle 10"/>
          <p:cNvSpPr/>
          <p:nvPr/>
        </p:nvSpPr>
        <p:spPr>
          <a:xfrm>
            <a:off x="822960" y="3493008"/>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21</a:t>
            </a:r>
          </a:p>
        </p:txBody>
      </p:sp>
      <p:sp>
        <p:nvSpPr>
          <p:cNvPr id="12" name="TextBox 11"/>
          <p:cNvSpPr txBox="1"/>
          <p:nvPr/>
        </p:nvSpPr>
        <p:spPr>
          <a:xfrm>
            <a:off x="1737360" y="3584448"/>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Know what’s running</a:t>
            </a:r>
          </a:p>
        </p:txBody>
      </p:sp>
      <p:sp>
        <p:nvSpPr>
          <p:cNvPr id="13" name="Rounded Rectangle 12"/>
          <p:cNvSpPr/>
          <p:nvPr/>
        </p:nvSpPr>
        <p:spPr>
          <a:xfrm>
            <a:off x="822960" y="4142232"/>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22</a:t>
            </a:r>
          </a:p>
        </p:txBody>
      </p:sp>
      <p:sp>
        <p:nvSpPr>
          <p:cNvPr id="14" name="TextBox 13"/>
          <p:cNvSpPr txBox="1"/>
          <p:nvPr/>
        </p:nvSpPr>
        <p:spPr>
          <a:xfrm>
            <a:off x="1737360" y="4233672"/>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Make existing apps easy to find</a:t>
            </a:r>
          </a:p>
        </p:txBody>
      </p:sp>
      <p:sp>
        <p:nvSpPr>
          <p:cNvPr id="15" name="Rounded Rectangle 14"/>
          <p:cNvSpPr/>
          <p:nvPr/>
        </p:nvSpPr>
        <p:spPr>
          <a:xfrm>
            <a:off x="822960" y="4791456"/>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23</a:t>
            </a:r>
          </a:p>
        </p:txBody>
      </p:sp>
      <p:sp>
        <p:nvSpPr>
          <p:cNvPr id="16" name="TextBox 15"/>
          <p:cNvSpPr txBox="1"/>
          <p:nvPr/>
        </p:nvSpPr>
        <p:spPr>
          <a:xfrm>
            <a:off x="1737360" y="4882896"/>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Scan code and dependencies</a:t>
            </a:r>
          </a:p>
        </p:txBody>
      </p:sp>
      <p:sp>
        <p:nvSpPr>
          <p:cNvPr id="17" name="Rounded Rectangle 16"/>
          <p:cNvSpPr/>
          <p:nvPr/>
        </p:nvSpPr>
        <p:spPr>
          <a:xfrm>
            <a:off x="822960" y="5440680"/>
            <a:ext cx="658368" cy="512064"/>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800" b="1">
                <a:solidFill>
                  <a:srgbClr val="0B0D0F"/>
                </a:solidFill>
                <a:latin typeface="Arial"/>
              </a:rPr>
              <a:t>24</a:t>
            </a:r>
          </a:p>
        </p:txBody>
      </p:sp>
      <p:sp>
        <p:nvSpPr>
          <p:cNvPr id="18" name="TextBox 17"/>
          <p:cNvSpPr txBox="1"/>
          <p:nvPr/>
        </p:nvSpPr>
        <p:spPr>
          <a:xfrm>
            <a:off x="1737360" y="5532120"/>
            <a:ext cx="9509760" cy="457200"/>
          </a:xfrm>
          <a:prstGeom prst="rect">
            <a:avLst/>
          </a:prstGeom>
          <a:noFill/>
        </p:spPr>
        <p:txBody>
          <a:bodyPr wrap="square" lIns="0" rIns="0" tIns="0" bIns="0" anchor="t">
            <a:spAutoFit/>
          </a:bodyPr>
          <a:lstStyle/>
          <a:p>
            <a:pPr algn="l">
              <a:lnSpc>
                <a:spcPct val="110000"/>
              </a:lnSpc>
            </a:pPr>
            <a:r>
              <a:rPr sz="2200" b="0">
                <a:solidFill>
                  <a:srgbClr val="FFFFFF"/>
                </a:solidFill>
                <a:latin typeface="Arial"/>
              </a:rPr>
              <a:t>Roll out in stages, and watch the signals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8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Section 6</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Risk tiers</a:t>
            </a:r>
          </a:p>
        </p:txBody>
      </p:sp>
      <p:graphicFrame>
        <p:nvGraphicFramePr>
          <p:cNvPr id="7" name="Table 6"/>
          <p:cNvGraphicFramePr>
            <a:graphicFrameLocks noGrp="1"/>
          </p:cNvGraphicFramePr>
          <p:nvPr/>
        </p:nvGraphicFramePr>
        <p:xfrm>
          <a:off x="822960" y="2240280"/>
          <a:ext cx="10515600" cy="2560320"/>
        </p:xfrm>
        <a:graphic>
          <a:graphicData uri="http://schemas.openxmlformats.org/drawingml/2006/table">
            <a:tbl>
              <a:tblPr firstRow="1" bandRow="0">
                <a:tableStyleId>{5C22544A-7EE6-4342-B048-85BDC9FD1C3A}</a:tableStyleId>
              </a:tblPr>
              <a:tblGrid>
                <a:gridCol w="2103120"/>
                <a:gridCol w="5852160"/>
                <a:gridCol w="2560320"/>
              </a:tblGrid>
              <a:tr h="640080">
                <a:tc>
                  <a:txBody>
                    <a:bodyPr wrap="square"/>
                    <a:lstStyle/>
                    <a:p>
                      <a:r>
                        <a:rPr sz="1600" b="1">
                          <a:solidFill>
                            <a:srgbClr val="0B0D0F"/>
                          </a:solidFill>
                          <a:latin typeface="Arial"/>
                        </a:rPr>
                        <a:t>Tier</a:t>
                      </a:r>
                    </a:p>
                  </a:txBody>
                  <a:tcPr marL="182880" marR="182880" anchor="ctr">
                    <a:solidFill>
                      <a:srgbClr val="ADEE23"/>
                    </a:solidFill>
                  </a:tcPr>
                </a:tc>
                <a:tc>
                  <a:txBody>
                    <a:bodyPr wrap="square"/>
                    <a:lstStyle/>
                    <a:p>
                      <a:r>
                        <a:rPr sz="1600" b="1">
                          <a:solidFill>
                            <a:srgbClr val="0B0D0F"/>
                          </a:solidFill>
                          <a:latin typeface="Arial"/>
                        </a:rPr>
                        <a:t>What it requires</a:t>
                      </a:r>
                    </a:p>
                  </a:txBody>
                  <a:tcPr marL="182880" marR="182880" anchor="ctr">
                    <a:solidFill>
                      <a:srgbClr val="ADEE23"/>
                    </a:solidFill>
                  </a:tcPr>
                </a:tc>
                <a:tc>
                  <a:txBody>
                    <a:bodyPr wrap="square"/>
                    <a:lstStyle/>
                    <a:p>
                      <a:r>
                        <a:rPr sz="1600" b="1">
                          <a:solidFill>
                            <a:srgbClr val="0B0D0F"/>
                          </a:solidFill>
                          <a:latin typeface="Arial"/>
                        </a:rPr>
                        <a:t>Who approves</a:t>
                      </a:r>
                    </a:p>
                  </a:txBody>
                  <a:tcPr marL="182880" marR="182880" anchor="ctr">
                    <a:solidFill>
                      <a:srgbClr val="ADEE23"/>
                    </a:solidFill>
                  </a:tcPr>
                </a:tc>
              </a:tr>
              <a:tr h="640080">
                <a:tc>
                  <a:txBody>
                    <a:bodyPr wrap="square"/>
                    <a:lstStyle/>
                    <a:p>
                      <a:r>
                        <a:rPr sz="1800" b="1">
                          <a:solidFill>
                            <a:srgbClr val="FFFFFF"/>
                          </a:solidFill>
                          <a:latin typeface="Arial"/>
                        </a:rPr>
                        <a:t>Low</a:t>
                      </a:r>
                    </a:p>
                  </a:txBody>
                  <a:tcPr marL="182880" marR="182880" anchor="ctr">
                    <a:solidFill>
                      <a:srgbClr val="171A1D"/>
                    </a:solidFill>
                  </a:tcPr>
                </a:tc>
                <a:tc>
                  <a:txBody>
                    <a:bodyPr wrap="square"/>
                    <a:lstStyle/>
                    <a:p>
                      <a:r>
                        <a:rPr sz="1800" b="0">
                          <a:solidFill>
                            <a:srgbClr val="B4BAC0"/>
                          </a:solidFill>
                          <a:latin typeface="Arial"/>
                        </a:rPr>
                        <a:t>Sign-in, no credentials in code, registered</a:t>
                      </a:r>
                    </a:p>
                  </a:txBody>
                  <a:tcPr marL="182880" marR="182880" anchor="ctr">
                    <a:solidFill>
                      <a:srgbClr val="171A1D"/>
                    </a:solidFill>
                  </a:tcPr>
                </a:tc>
                <a:tc>
                  <a:txBody>
                    <a:bodyPr wrap="square"/>
                    <a:lstStyle/>
                    <a:p>
                      <a:r>
                        <a:rPr sz="1800" b="0">
                          <a:solidFill>
                            <a:srgbClr val="B4BAC0"/>
                          </a:solidFill>
                          <a:latin typeface="Arial"/>
                        </a:rPr>
                        <a:t>App owner</a:t>
                      </a:r>
                    </a:p>
                  </a:txBody>
                  <a:tcPr marL="182880" marR="182880" anchor="ctr">
                    <a:solidFill>
                      <a:srgbClr val="171A1D"/>
                    </a:solidFill>
                  </a:tcPr>
                </a:tc>
              </a:tr>
              <a:tr h="640080">
                <a:tc>
                  <a:txBody>
                    <a:bodyPr wrap="square"/>
                    <a:lstStyle/>
                    <a:p>
                      <a:r>
                        <a:rPr sz="1800" b="1">
                          <a:solidFill>
                            <a:srgbClr val="FFFFFF"/>
                          </a:solidFill>
                          <a:latin typeface="Arial"/>
                        </a:rPr>
                        <a:t>Medium</a:t>
                      </a:r>
                    </a:p>
                  </a:txBody>
                  <a:tcPr marL="182880" marR="182880" anchor="ctr">
                    <a:solidFill>
                      <a:srgbClr val="0B0D0F"/>
                    </a:solidFill>
                  </a:tcPr>
                </a:tc>
                <a:tc>
                  <a:txBody>
                    <a:bodyPr wrap="square"/>
                    <a:lstStyle/>
                    <a:p>
                      <a:r>
                        <a:rPr sz="1800" b="0">
                          <a:solidFill>
                            <a:srgbClr val="B4BAC0"/>
                          </a:solidFill>
                          <a:latin typeface="Arial"/>
                        </a:rPr>
                        <a:t>Plus an owner, approved connections, logs</a:t>
                      </a:r>
                    </a:p>
                  </a:txBody>
                  <a:tcPr marL="182880" marR="182880" anchor="ctr">
                    <a:solidFill>
                      <a:srgbClr val="0B0D0F"/>
                    </a:solidFill>
                  </a:tcPr>
                </a:tc>
                <a:tc>
                  <a:txBody>
                    <a:bodyPr wrap="square"/>
                    <a:lstStyle/>
                    <a:p>
                      <a:r>
                        <a:rPr sz="1800" b="0">
                          <a:solidFill>
                            <a:srgbClr val="B4BAC0"/>
                          </a:solidFill>
                          <a:latin typeface="Arial"/>
                        </a:rPr>
                        <a:t>App owner</a:t>
                      </a:r>
                    </a:p>
                  </a:txBody>
                  <a:tcPr marL="182880" marR="182880" anchor="ctr">
                    <a:solidFill>
                      <a:srgbClr val="0B0D0F"/>
                    </a:solidFill>
                  </a:tcPr>
                </a:tc>
              </a:tr>
              <a:tr h="640080">
                <a:tc>
                  <a:txBody>
                    <a:bodyPr wrap="square"/>
                    <a:lstStyle/>
                    <a:p>
                      <a:r>
                        <a:rPr sz="1800" b="1">
                          <a:solidFill>
                            <a:srgbClr val="FFFFFF"/>
                          </a:solidFill>
                          <a:latin typeface="Arial"/>
                        </a:rPr>
                        <a:t>High</a:t>
                      </a:r>
                    </a:p>
                  </a:txBody>
                  <a:tcPr marL="182880" marR="182880" anchor="ctr">
                    <a:solidFill>
                      <a:srgbClr val="171A1D"/>
                    </a:solidFill>
                  </a:tcPr>
                </a:tc>
                <a:tc>
                  <a:txBody>
                    <a:bodyPr wrap="square"/>
                    <a:lstStyle/>
                    <a:p>
                      <a:r>
                        <a:rPr sz="1800" b="0">
                          <a:solidFill>
                            <a:srgbClr val="B4BAC0"/>
                          </a:solidFill>
                          <a:latin typeface="Arial"/>
                        </a:rPr>
                        <a:t>Plus code review and a pre-production review</a:t>
                      </a:r>
                    </a:p>
                  </a:txBody>
                  <a:tcPr marL="182880" marR="182880" anchor="ctr">
                    <a:solidFill>
                      <a:srgbClr val="171A1D"/>
                    </a:solidFill>
                  </a:tcPr>
                </a:tc>
                <a:tc>
                  <a:txBody>
                    <a:bodyPr wrap="square"/>
                    <a:lstStyle/>
                    <a:p>
                      <a:r>
                        <a:rPr sz="1800" b="0">
                          <a:solidFill>
                            <a:srgbClr val="B4BAC0"/>
                          </a:solidFill>
                          <a:latin typeface="Arial"/>
                        </a:rPr>
                        <a:t>Security</a:t>
                      </a:r>
                    </a:p>
                  </a:txBody>
                  <a:tcPr marL="182880" marR="182880" anchor="ctr">
                    <a:solidFill>
                      <a:srgbClr val="171A1D"/>
                    </a:solidFill>
                  </a:tcPr>
                </a:tc>
              </a:tr>
            </a:tbl>
          </a:graphicData>
        </a:graphic>
      </p:graphicFrame>
      <p:sp>
        <p:nvSpPr>
          <p:cNvPr id="8" name="TextBox 7"/>
          <p:cNvSpPr txBox="1"/>
          <p:nvPr/>
        </p:nvSpPr>
        <p:spPr>
          <a:xfrm>
            <a:off x="822960" y="5212080"/>
            <a:ext cx="10545775" cy="548640"/>
          </a:xfrm>
          <a:prstGeom prst="rect">
            <a:avLst/>
          </a:prstGeom>
          <a:noFill/>
        </p:spPr>
        <p:txBody>
          <a:bodyPr wrap="square" lIns="0" rIns="0" tIns="0" bIns="0" anchor="t">
            <a:spAutoFit/>
          </a:bodyPr>
          <a:lstStyle/>
          <a:p>
            <a:pPr algn="l">
              <a:lnSpc>
                <a:spcPct val="110000"/>
              </a:lnSpc>
            </a:pPr>
            <a:r>
              <a:rPr sz="2200" b="1">
                <a:solidFill>
                  <a:srgbClr val="ADEE23"/>
                </a:solidFill>
                <a:latin typeface="Arial"/>
              </a:rPr>
              <a:t>Re-review when an app gains users, sensitive data or a core system.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9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Sections 7 and 8</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Exceptions and compliance</a:t>
            </a:r>
          </a:p>
        </p:txBody>
      </p:sp>
      <p:sp>
        <p:nvSpPr>
          <p:cNvPr id="7" name="Rounded Rectangle 6"/>
          <p:cNvSpPr/>
          <p:nvPr/>
        </p:nvSpPr>
        <p:spPr>
          <a:xfrm>
            <a:off x="822960" y="2194560"/>
            <a:ext cx="5074920" cy="3566160"/>
          </a:xfrm>
          <a:prstGeom prst="roundRect">
            <a:avLst>
              <a:gd name="adj" fmla="val 12000"/>
            </a:avLst>
          </a:prstGeom>
          <a:solidFill>
            <a:srgbClr val="171A1D"/>
          </a:solidFill>
          <a:ln w="19050">
            <a:solidFill>
              <a:srgbClr val="2C3136"/>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8" name="TextBox 7"/>
          <p:cNvSpPr txBox="1"/>
          <p:nvPr/>
        </p:nvSpPr>
        <p:spPr>
          <a:xfrm>
            <a:off x="1143000" y="2423160"/>
            <a:ext cx="4434840" cy="457200"/>
          </a:xfrm>
          <a:prstGeom prst="rect">
            <a:avLst/>
          </a:prstGeom>
          <a:noFill/>
        </p:spPr>
        <p:txBody>
          <a:bodyPr wrap="square" lIns="0" rIns="0" tIns="0" bIns="0" anchor="t">
            <a:spAutoFit/>
          </a:bodyPr>
          <a:lstStyle/>
          <a:p>
            <a:pPr algn="l">
              <a:lnSpc>
                <a:spcPct val="110000"/>
              </a:lnSpc>
            </a:pPr>
            <a:r>
              <a:rPr sz="2000" b="1">
                <a:solidFill>
                  <a:srgbClr val="ADEE23"/>
                </a:solidFill>
                <a:latin typeface="Arial"/>
              </a:rPr>
              <a:t>Exceptions</a:t>
            </a:r>
          </a:p>
        </p:txBody>
      </p:sp>
      <p:sp>
        <p:nvSpPr>
          <p:cNvPr id="9" name="Rectangle 8"/>
          <p:cNvSpPr/>
          <p:nvPr/>
        </p:nvSpPr>
        <p:spPr>
          <a:xfrm>
            <a:off x="1143000" y="312724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0" name="TextBox 9"/>
          <p:cNvSpPr txBox="1"/>
          <p:nvPr/>
        </p:nvSpPr>
        <p:spPr>
          <a:xfrm>
            <a:off x="1463040" y="301752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Ask in writing, and say why</a:t>
            </a:r>
          </a:p>
        </p:txBody>
      </p:sp>
      <p:sp>
        <p:nvSpPr>
          <p:cNvPr id="11" name="Rectangle 10"/>
          <p:cNvSpPr/>
          <p:nvPr/>
        </p:nvSpPr>
        <p:spPr>
          <a:xfrm>
            <a:off x="1143000" y="399592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2" name="TextBox 11"/>
          <p:cNvSpPr txBox="1"/>
          <p:nvPr/>
        </p:nvSpPr>
        <p:spPr>
          <a:xfrm>
            <a:off x="1463040" y="388620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Approved for up to 90 days</a:t>
            </a:r>
          </a:p>
        </p:txBody>
      </p:sp>
      <p:sp>
        <p:nvSpPr>
          <p:cNvPr id="13" name="Rectangle 12"/>
          <p:cNvSpPr/>
          <p:nvPr/>
        </p:nvSpPr>
        <p:spPr>
          <a:xfrm>
            <a:off x="1143000" y="486460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4" name="TextBox 13"/>
          <p:cNvSpPr txBox="1"/>
          <p:nvPr/>
        </p:nvSpPr>
        <p:spPr>
          <a:xfrm>
            <a:off x="1463040" y="475488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Logged in one register</a:t>
            </a:r>
          </a:p>
        </p:txBody>
      </p:sp>
      <p:sp>
        <p:nvSpPr>
          <p:cNvPr id="15" name="Rounded Rectangle 14"/>
          <p:cNvSpPr/>
          <p:nvPr/>
        </p:nvSpPr>
        <p:spPr>
          <a:xfrm>
            <a:off x="6291072" y="2194560"/>
            <a:ext cx="5074920" cy="3566160"/>
          </a:xfrm>
          <a:prstGeom prst="roundRect">
            <a:avLst>
              <a:gd name="adj" fmla="val 12000"/>
            </a:avLst>
          </a:prstGeom>
          <a:solidFill>
            <a:srgbClr val="171A1D"/>
          </a:solidFill>
          <a:ln w="19050">
            <a:solidFill>
              <a:srgbClr val="2C3136"/>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6" name="TextBox 15"/>
          <p:cNvSpPr txBox="1"/>
          <p:nvPr/>
        </p:nvSpPr>
        <p:spPr>
          <a:xfrm>
            <a:off x="6611112" y="2423160"/>
            <a:ext cx="4434840" cy="457200"/>
          </a:xfrm>
          <a:prstGeom prst="rect">
            <a:avLst/>
          </a:prstGeom>
          <a:noFill/>
        </p:spPr>
        <p:txBody>
          <a:bodyPr wrap="square" lIns="0" rIns="0" tIns="0" bIns="0" anchor="t">
            <a:spAutoFit/>
          </a:bodyPr>
          <a:lstStyle/>
          <a:p>
            <a:pPr algn="l">
              <a:lnSpc>
                <a:spcPct val="110000"/>
              </a:lnSpc>
            </a:pPr>
            <a:r>
              <a:rPr sz="2000" b="1">
                <a:solidFill>
                  <a:srgbClr val="ADEE23"/>
                </a:solidFill>
                <a:latin typeface="Arial"/>
              </a:rPr>
              <a:t>Compliance</a:t>
            </a:r>
          </a:p>
        </p:txBody>
      </p:sp>
      <p:sp>
        <p:nvSpPr>
          <p:cNvPr id="17" name="Rectangle 16"/>
          <p:cNvSpPr/>
          <p:nvPr/>
        </p:nvSpPr>
        <p:spPr>
          <a:xfrm>
            <a:off x="6611112" y="312724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8" name="TextBox 17"/>
          <p:cNvSpPr txBox="1"/>
          <p:nvPr/>
        </p:nvSpPr>
        <p:spPr>
          <a:xfrm>
            <a:off x="6931152" y="301752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Monthly inventory checks</a:t>
            </a:r>
          </a:p>
        </p:txBody>
      </p:sp>
      <p:sp>
        <p:nvSpPr>
          <p:cNvPr id="19" name="Rectangle 18"/>
          <p:cNvSpPr/>
          <p:nvPr/>
        </p:nvSpPr>
        <p:spPr>
          <a:xfrm>
            <a:off x="6611112" y="399592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20" name="TextBox 19"/>
          <p:cNvSpPr txBox="1"/>
          <p:nvPr/>
        </p:nvSpPr>
        <p:spPr>
          <a:xfrm>
            <a:off x="6931152" y="388620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10 working days to fix</a:t>
            </a:r>
          </a:p>
        </p:txBody>
      </p:sp>
      <p:sp>
        <p:nvSpPr>
          <p:cNvPr id="21" name="Rectangle 20"/>
          <p:cNvSpPr/>
          <p:nvPr/>
        </p:nvSpPr>
        <p:spPr>
          <a:xfrm>
            <a:off x="6611112" y="4864608"/>
            <a:ext cx="128016" cy="128016"/>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22" name="TextBox 21"/>
          <p:cNvSpPr txBox="1"/>
          <p:nvPr/>
        </p:nvSpPr>
        <p:spPr>
          <a:xfrm>
            <a:off x="6931152" y="4754880"/>
            <a:ext cx="4114800" cy="822960"/>
          </a:xfrm>
          <a:prstGeom prst="rect">
            <a:avLst/>
          </a:prstGeom>
          <a:noFill/>
        </p:spPr>
        <p:txBody>
          <a:bodyPr wrap="square" lIns="0" rIns="0" tIns="0" bIns="0" anchor="t">
            <a:spAutoFit/>
          </a:bodyPr>
          <a:lstStyle/>
          <a:p>
            <a:pPr algn="l">
              <a:lnSpc>
                <a:spcPct val="110000"/>
              </a:lnSpc>
            </a:pPr>
            <a:r>
              <a:rPr sz="1900" b="0">
                <a:solidFill>
                  <a:srgbClr val="FFFFFF"/>
                </a:solidFill>
                <a:latin typeface="Arial"/>
              </a:rPr>
              <a:t>Then access is restricted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10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Section 9</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The first ninety days</a:t>
            </a:r>
          </a:p>
        </p:txBody>
      </p:sp>
      <p:cxnSp>
        <p:nvCxnSpPr>
          <p:cNvPr id="7" name="Connector 6"/>
          <p:cNvCxnSpPr/>
          <p:nvPr/>
        </p:nvCxnSpPr>
        <p:spPr>
          <a:xfrm>
            <a:off x="822960" y="2377440"/>
            <a:ext cx="10545775" cy="0"/>
          </a:xfrm>
          <a:prstGeom prst="line">
            <a:avLst/>
          </a:prstGeom>
          <a:ln w="25400">
            <a:solidFill>
              <a:srgbClr val="ADEE23"/>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822960" y="2304288"/>
            <a:ext cx="146304" cy="14630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9" name="TextBox 8"/>
          <p:cNvSpPr txBox="1"/>
          <p:nvPr/>
        </p:nvSpPr>
        <p:spPr>
          <a:xfrm>
            <a:off x="822960" y="2606040"/>
            <a:ext cx="3337560" cy="32004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Days 1 to 30</a:t>
            </a:r>
          </a:p>
        </p:txBody>
      </p:sp>
      <p:sp>
        <p:nvSpPr>
          <p:cNvPr id="10" name="TextBox 9"/>
          <p:cNvSpPr txBox="1"/>
          <p:nvPr/>
        </p:nvSpPr>
        <p:spPr>
          <a:xfrm>
            <a:off x="822960" y="2926080"/>
            <a:ext cx="3337560" cy="457200"/>
          </a:xfrm>
          <a:prstGeom prst="rect">
            <a:avLst/>
          </a:prstGeom>
          <a:noFill/>
        </p:spPr>
        <p:txBody>
          <a:bodyPr wrap="square" lIns="0" rIns="0" tIns="0" bIns="0" anchor="t">
            <a:spAutoFit/>
          </a:bodyPr>
          <a:lstStyle/>
          <a:p>
            <a:pPr algn="l">
              <a:lnSpc>
                <a:spcPct val="110000"/>
              </a:lnSpc>
            </a:pPr>
            <a:r>
              <a:rPr sz="2400" b="1">
                <a:solidFill>
                  <a:srgbClr val="FFFFFF"/>
                </a:solidFill>
                <a:latin typeface="Arial"/>
              </a:rPr>
              <a:t>Baseline</a:t>
            </a:r>
          </a:p>
        </p:txBody>
      </p:sp>
      <p:sp>
        <p:nvSpPr>
          <p:cNvPr id="11" name="TextBox 10"/>
          <p:cNvSpPr txBox="1"/>
          <p:nvPr/>
        </p:nvSpPr>
        <p:spPr>
          <a:xfrm>
            <a:off x="822960" y="3429000"/>
            <a:ext cx="3063240" cy="914400"/>
          </a:xfrm>
          <a:prstGeom prst="rect">
            <a:avLst/>
          </a:prstGeom>
          <a:noFill/>
        </p:spPr>
        <p:txBody>
          <a:bodyPr wrap="square" lIns="0" rIns="0" tIns="0" bIns="0" anchor="t">
            <a:spAutoFit/>
          </a:bodyPr>
          <a:lstStyle/>
          <a:p>
            <a:pPr algn="l">
              <a:lnSpc>
                <a:spcPct val="110000"/>
              </a:lnSpc>
            </a:pPr>
            <a:r>
              <a:rPr sz="1700" b="0">
                <a:solidFill>
                  <a:srgbClr val="B4BAC0"/>
                </a:solidFill>
                <a:latin typeface="Arial"/>
              </a:rPr>
              <a:t>Approval, rules, inventory</a:t>
            </a:r>
          </a:p>
        </p:txBody>
      </p:sp>
      <p:sp>
        <p:nvSpPr>
          <p:cNvPr id="12" name="Rectangle 11"/>
          <p:cNvSpPr/>
          <p:nvPr/>
        </p:nvSpPr>
        <p:spPr>
          <a:xfrm>
            <a:off x="4425696" y="2304288"/>
            <a:ext cx="146304" cy="14630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3" name="TextBox 12"/>
          <p:cNvSpPr txBox="1"/>
          <p:nvPr/>
        </p:nvSpPr>
        <p:spPr>
          <a:xfrm>
            <a:off x="4425696" y="2606040"/>
            <a:ext cx="3337560" cy="32004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Days 31 to 60</a:t>
            </a:r>
          </a:p>
        </p:txBody>
      </p:sp>
      <p:sp>
        <p:nvSpPr>
          <p:cNvPr id="14" name="TextBox 13"/>
          <p:cNvSpPr txBox="1"/>
          <p:nvPr/>
        </p:nvSpPr>
        <p:spPr>
          <a:xfrm>
            <a:off x="4425696" y="2926080"/>
            <a:ext cx="3337560" cy="457200"/>
          </a:xfrm>
          <a:prstGeom prst="rect">
            <a:avLst/>
          </a:prstGeom>
          <a:noFill/>
        </p:spPr>
        <p:txBody>
          <a:bodyPr wrap="square" lIns="0" rIns="0" tIns="0" bIns="0" anchor="t">
            <a:spAutoFit/>
          </a:bodyPr>
          <a:lstStyle/>
          <a:p>
            <a:pPr algn="l">
              <a:lnSpc>
                <a:spcPct val="110000"/>
              </a:lnSpc>
            </a:pPr>
            <a:r>
              <a:rPr sz="2400" b="1">
                <a:solidFill>
                  <a:srgbClr val="FFFFFF"/>
                </a:solidFill>
                <a:latin typeface="Arial"/>
              </a:rPr>
              <a:t>Tiers and controls</a:t>
            </a:r>
          </a:p>
        </p:txBody>
      </p:sp>
      <p:sp>
        <p:nvSpPr>
          <p:cNvPr id="15" name="TextBox 14"/>
          <p:cNvSpPr txBox="1"/>
          <p:nvPr/>
        </p:nvSpPr>
        <p:spPr>
          <a:xfrm>
            <a:off x="4425696" y="3429000"/>
            <a:ext cx="3063240" cy="914400"/>
          </a:xfrm>
          <a:prstGeom prst="rect">
            <a:avLst/>
          </a:prstGeom>
          <a:noFill/>
        </p:spPr>
        <p:txBody>
          <a:bodyPr wrap="square" lIns="0" rIns="0" tIns="0" bIns="0" anchor="t">
            <a:spAutoFit/>
          </a:bodyPr>
          <a:lstStyle/>
          <a:p>
            <a:pPr algn="l">
              <a:lnSpc>
                <a:spcPct val="110000"/>
              </a:lnSpc>
            </a:pPr>
            <a:r>
              <a:rPr sz="1700" b="0">
                <a:solidFill>
                  <a:srgbClr val="B4BAC0"/>
                </a:solidFill>
                <a:latin typeface="Arial"/>
              </a:rPr>
              <a:t>Tiers, sign-in, secrets, logs</a:t>
            </a:r>
          </a:p>
        </p:txBody>
      </p:sp>
      <p:sp>
        <p:nvSpPr>
          <p:cNvPr id="16" name="Rectangle 15"/>
          <p:cNvSpPr/>
          <p:nvPr/>
        </p:nvSpPr>
        <p:spPr>
          <a:xfrm>
            <a:off x="8028432" y="2304288"/>
            <a:ext cx="146304" cy="14630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17" name="TextBox 16"/>
          <p:cNvSpPr txBox="1"/>
          <p:nvPr/>
        </p:nvSpPr>
        <p:spPr>
          <a:xfrm>
            <a:off x="8028432" y="2606040"/>
            <a:ext cx="3337560" cy="32004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Days 61 to 90</a:t>
            </a:r>
          </a:p>
        </p:txBody>
      </p:sp>
      <p:sp>
        <p:nvSpPr>
          <p:cNvPr id="18" name="TextBox 17"/>
          <p:cNvSpPr txBox="1"/>
          <p:nvPr/>
        </p:nvSpPr>
        <p:spPr>
          <a:xfrm>
            <a:off x="8028432" y="2926080"/>
            <a:ext cx="3337560" cy="457200"/>
          </a:xfrm>
          <a:prstGeom prst="rect">
            <a:avLst/>
          </a:prstGeom>
          <a:noFill/>
        </p:spPr>
        <p:txBody>
          <a:bodyPr wrap="square" lIns="0" rIns="0" tIns="0" bIns="0" anchor="t">
            <a:spAutoFit/>
          </a:bodyPr>
          <a:lstStyle/>
          <a:p>
            <a:pPr algn="l">
              <a:lnSpc>
                <a:spcPct val="110000"/>
              </a:lnSpc>
            </a:pPr>
            <a:r>
              <a:rPr sz="2400" b="1">
                <a:solidFill>
                  <a:srgbClr val="FFFFFF"/>
                </a:solidFill>
                <a:latin typeface="Arial"/>
              </a:rPr>
              <a:t>Pilot</a:t>
            </a:r>
          </a:p>
        </p:txBody>
      </p:sp>
      <p:sp>
        <p:nvSpPr>
          <p:cNvPr id="19" name="TextBox 18"/>
          <p:cNvSpPr txBox="1"/>
          <p:nvPr/>
        </p:nvSpPr>
        <p:spPr>
          <a:xfrm>
            <a:off x="8028432" y="3429000"/>
            <a:ext cx="3063240" cy="914400"/>
          </a:xfrm>
          <a:prstGeom prst="rect">
            <a:avLst/>
          </a:prstGeom>
          <a:noFill/>
        </p:spPr>
        <p:txBody>
          <a:bodyPr wrap="square" lIns="0" rIns="0" tIns="0" bIns="0" anchor="t">
            <a:spAutoFit/>
          </a:bodyPr>
          <a:lstStyle/>
          <a:p>
            <a:pPr algn="l">
              <a:lnSpc>
                <a:spcPct val="110000"/>
              </a:lnSpc>
            </a:pPr>
            <a:r>
              <a:rPr sz="1700" b="0">
                <a:solidFill>
                  <a:srgbClr val="B4BAC0"/>
                </a:solidFill>
                <a:latin typeface="Arial"/>
              </a:rPr>
              <a:t>Two or three low-risk apps</a:t>
            </a:r>
          </a:p>
        </p:txBody>
      </p:sp>
      <p:sp>
        <p:nvSpPr>
          <p:cNvPr id="20" name="TextBox 19"/>
          <p:cNvSpPr txBox="1"/>
          <p:nvPr/>
        </p:nvSpPr>
        <p:spPr>
          <a:xfrm>
            <a:off x="822960" y="4709160"/>
            <a:ext cx="109728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Watch</a:t>
            </a:r>
          </a:p>
        </p:txBody>
      </p:sp>
      <p:sp>
        <p:nvSpPr>
          <p:cNvPr id="21" name="Rounded Rectangle 20"/>
          <p:cNvSpPr/>
          <p:nvPr/>
        </p:nvSpPr>
        <p:spPr>
          <a:xfrm>
            <a:off x="822960" y="5074920"/>
            <a:ext cx="2437561" cy="685800"/>
          </a:xfrm>
          <a:prstGeom prst="roundRect">
            <a:avLst>
              <a:gd name="adj" fmla="val 12000"/>
            </a:avLst>
          </a:prstGeom>
          <a:solidFill>
            <a:srgbClr val="171A1D"/>
          </a:solidFill>
          <a:ln w="19050">
            <a:solidFill>
              <a:srgbClr val="2C3136"/>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600" b="0">
                <a:solidFill>
                  <a:srgbClr val="FFFFFF"/>
                </a:solidFill>
                <a:latin typeface="Arial"/>
              </a:rPr>
              <a:t>Apps shipped the approved way</a:t>
            </a:r>
          </a:p>
        </p:txBody>
      </p:sp>
      <p:sp>
        <p:nvSpPr>
          <p:cNvPr id="22" name="Rounded Rectangle 21"/>
          <p:cNvSpPr/>
          <p:nvPr/>
        </p:nvSpPr>
        <p:spPr>
          <a:xfrm>
            <a:off x="3525697" y="5074920"/>
            <a:ext cx="2437561" cy="685800"/>
          </a:xfrm>
          <a:prstGeom prst="roundRect">
            <a:avLst>
              <a:gd name="adj" fmla="val 12000"/>
            </a:avLst>
          </a:prstGeom>
          <a:solidFill>
            <a:srgbClr val="171A1D"/>
          </a:solidFill>
          <a:ln w="19050">
            <a:solidFill>
              <a:srgbClr val="2C3136"/>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600" b="0">
                <a:solidFill>
                  <a:srgbClr val="FFFFFF"/>
                </a:solidFill>
                <a:latin typeface="Arial"/>
              </a:rPr>
              <a:t>Prototype to production time</a:t>
            </a:r>
          </a:p>
        </p:txBody>
      </p:sp>
      <p:sp>
        <p:nvSpPr>
          <p:cNvPr id="23" name="Rounded Rectangle 22"/>
          <p:cNvSpPr/>
          <p:nvPr/>
        </p:nvSpPr>
        <p:spPr>
          <a:xfrm>
            <a:off x="6228434" y="5074920"/>
            <a:ext cx="2437561" cy="685800"/>
          </a:xfrm>
          <a:prstGeom prst="roundRect">
            <a:avLst>
              <a:gd name="adj" fmla="val 12000"/>
            </a:avLst>
          </a:prstGeom>
          <a:solidFill>
            <a:srgbClr val="171A1D"/>
          </a:solidFill>
          <a:ln w="19050">
            <a:solidFill>
              <a:srgbClr val="2C3136"/>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600" b="0">
                <a:solidFill>
                  <a:srgbClr val="FFFFFF"/>
                </a:solidFill>
                <a:latin typeface="Arial"/>
              </a:rPr>
              <a:t>Reuse</a:t>
            </a:r>
          </a:p>
        </p:txBody>
      </p:sp>
      <p:sp>
        <p:nvSpPr>
          <p:cNvPr id="24" name="Rounded Rectangle 23"/>
          <p:cNvSpPr/>
          <p:nvPr/>
        </p:nvSpPr>
        <p:spPr>
          <a:xfrm>
            <a:off x="8931171" y="5074920"/>
            <a:ext cx="2437561" cy="685800"/>
          </a:xfrm>
          <a:prstGeom prst="roundRect">
            <a:avLst>
              <a:gd name="adj" fmla="val 12000"/>
            </a:avLst>
          </a:prstGeom>
          <a:solidFill>
            <a:srgbClr val="171A1D"/>
          </a:solidFill>
          <a:ln w="19050">
            <a:solidFill>
              <a:srgbClr val="2C3136"/>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1600" b="0">
                <a:solidFill>
                  <a:srgbClr val="FFFFFF"/>
                </a:solidFill>
                <a:latin typeface="Arial"/>
              </a:rPr>
              <a:t>Open findings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0D0F"/>
        </a:solidFill>
        <a:effectLst/>
      </p:bgPr>
    </p:bg>
    <p:spTree>
      <p:nvGrpSpPr>
        <p:cNvPr id="1" name=""/>
        <p:cNvGrpSpPr/>
        <p:nvPr/>
      </p:nvGrpSpPr>
      <p:grpSpPr/>
      <p:sp>
        <p:nvSpPr>
          <p:cNvPr id="2" name="TextBox 1"/>
          <p:cNvSpPr txBox="1"/>
          <p:nvPr/>
        </p:nvSpPr>
        <p:spPr>
          <a:xfrm>
            <a:off x="822960" y="6327648"/>
            <a:ext cx="7315200" cy="274320"/>
          </a:xfrm>
          <a:prstGeom prst="rect">
            <a:avLst/>
          </a:prstGeom>
          <a:noFill/>
        </p:spPr>
        <p:txBody>
          <a:bodyPr wrap="square" lIns="0" rIns="0" tIns="0" bIns="0" anchor="t">
            <a:spAutoFit/>
          </a:bodyPr>
          <a:lstStyle/>
          <a:p>
            <a:pPr algn="l">
              <a:lnSpc>
                <a:spcPct val="110000"/>
              </a:lnSpc>
            </a:pPr>
            <a:r>
              <a:rPr sz="1000" b="0">
                <a:solidFill>
                  <a:srgbClr val="6E767E"/>
                </a:solidFill>
                <a:latin typeface="Arial"/>
              </a:rPr>
              <a:t>Vibe-coding guidelines</a:t>
            </a:r>
          </a:p>
        </p:txBody>
      </p:sp>
      <p:sp>
        <p:nvSpPr>
          <p:cNvPr id="3" name="TextBox 2"/>
          <p:cNvSpPr txBox="1"/>
          <p:nvPr/>
        </p:nvSpPr>
        <p:spPr>
          <a:xfrm>
            <a:off x="9509760" y="6327648"/>
            <a:ext cx="1858975" cy="274320"/>
          </a:xfrm>
          <a:prstGeom prst="rect">
            <a:avLst/>
          </a:prstGeom>
          <a:noFill/>
        </p:spPr>
        <p:txBody>
          <a:bodyPr wrap="square" lIns="0" rIns="0" tIns="0" bIns="0" anchor="t">
            <a:spAutoFit/>
          </a:bodyPr>
          <a:lstStyle/>
          <a:p>
            <a:pPr algn="r">
              <a:lnSpc>
                <a:spcPct val="110000"/>
              </a:lnSpc>
            </a:pPr>
            <a:r>
              <a:rPr sz="1000" b="0">
                <a:solidFill>
                  <a:srgbClr val="6E767E"/>
                </a:solidFill>
                <a:latin typeface="Arial"/>
              </a:rPr>
              <a:t>11 / 11</a:t>
            </a:r>
          </a:p>
        </p:txBody>
      </p:sp>
      <p:sp>
        <p:nvSpPr>
          <p:cNvPr id="4" name="Rectangle 3"/>
          <p:cNvSpPr/>
          <p:nvPr/>
        </p:nvSpPr>
        <p:spPr>
          <a:xfrm>
            <a:off x="822960" y="740664"/>
            <a:ext cx="73152" cy="237744"/>
          </a:xfrm>
          <a:prstGeom prst="rect">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p>
        </p:txBody>
      </p:sp>
      <p:sp>
        <p:nvSpPr>
          <p:cNvPr id="5" name="TextBox 4"/>
          <p:cNvSpPr txBox="1"/>
          <p:nvPr/>
        </p:nvSpPr>
        <p:spPr>
          <a:xfrm>
            <a:off x="1024128" y="685800"/>
            <a:ext cx="9144000" cy="365760"/>
          </a:xfrm>
          <a:prstGeom prst="rect">
            <a:avLst/>
          </a:prstGeom>
          <a:noFill/>
        </p:spPr>
        <p:txBody>
          <a:bodyPr wrap="square" lIns="0" rIns="0" tIns="0" bIns="0" anchor="t">
            <a:spAutoFit/>
          </a:bodyPr>
          <a:lstStyle/>
          <a:p>
            <a:pPr algn="l">
              <a:lnSpc>
                <a:spcPct val="110000"/>
              </a:lnSpc>
            </a:pPr>
            <a:r>
              <a:rPr sz="1400" b="1">
                <a:solidFill>
                  <a:srgbClr val="ADEE23"/>
                </a:solidFill>
                <a:latin typeface="Arial"/>
              </a:rPr>
              <a:t>Next steps</a:t>
            </a:r>
          </a:p>
        </p:txBody>
      </p:sp>
      <p:sp>
        <p:nvSpPr>
          <p:cNvPr id="6" name="TextBox 5"/>
          <p:cNvSpPr txBox="1"/>
          <p:nvPr/>
        </p:nvSpPr>
        <p:spPr>
          <a:xfrm>
            <a:off x="822960" y="1143000"/>
            <a:ext cx="10545775" cy="1097280"/>
          </a:xfrm>
          <a:prstGeom prst="rect">
            <a:avLst/>
          </a:prstGeom>
          <a:noFill/>
        </p:spPr>
        <p:txBody>
          <a:bodyPr wrap="square" lIns="0" rIns="0" tIns="0" bIns="0" anchor="t">
            <a:spAutoFit/>
          </a:bodyPr>
          <a:lstStyle/>
          <a:p>
            <a:pPr algn="l">
              <a:lnSpc>
                <a:spcPct val="100000"/>
              </a:lnSpc>
            </a:pPr>
            <a:r>
              <a:rPr sz="4000" b="1">
                <a:solidFill>
                  <a:srgbClr val="FFFFFF"/>
                </a:solidFill>
                <a:latin typeface="Arial"/>
              </a:rPr>
              <a:t>What we need from you</a:t>
            </a:r>
          </a:p>
        </p:txBody>
      </p:sp>
      <p:sp>
        <p:nvSpPr>
          <p:cNvPr id="7" name="Rounded Rectangle 6"/>
          <p:cNvSpPr/>
          <p:nvPr/>
        </p:nvSpPr>
        <p:spPr>
          <a:xfrm>
            <a:off x="822960" y="2331720"/>
            <a:ext cx="658368" cy="566928"/>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2000" b="1">
                <a:solidFill>
                  <a:srgbClr val="0B0D0F"/>
                </a:solidFill>
                <a:latin typeface="Arial"/>
              </a:rPr>
              <a:t>1</a:t>
            </a:r>
          </a:p>
        </p:txBody>
      </p:sp>
      <p:sp>
        <p:nvSpPr>
          <p:cNvPr id="8" name="TextBox 7"/>
          <p:cNvSpPr txBox="1"/>
          <p:nvPr/>
        </p:nvSpPr>
        <p:spPr>
          <a:xfrm>
            <a:off x="1737360" y="2441448"/>
            <a:ext cx="9509760" cy="457200"/>
          </a:xfrm>
          <a:prstGeom prst="rect">
            <a:avLst/>
          </a:prstGeom>
          <a:noFill/>
        </p:spPr>
        <p:txBody>
          <a:bodyPr wrap="square" lIns="0" rIns="0" tIns="0" bIns="0" anchor="t">
            <a:spAutoFit/>
          </a:bodyPr>
          <a:lstStyle/>
          <a:p>
            <a:pPr algn="l">
              <a:lnSpc>
                <a:spcPct val="110000"/>
              </a:lnSpc>
            </a:pPr>
            <a:r>
              <a:rPr sz="2400" b="0">
                <a:solidFill>
                  <a:srgbClr val="FFFFFF"/>
                </a:solidFill>
                <a:latin typeface="Arial"/>
              </a:rPr>
              <a:t>Approve the standard and name its owner</a:t>
            </a:r>
          </a:p>
        </p:txBody>
      </p:sp>
      <p:sp>
        <p:nvSpPr>
          <p:cNvPr id="9" name="Rounded Rectangle 8"/>
          <p:cNvSpPr/>
          <p:nvPr/>
        </p:nvSpPr>
        <p:spPr>
          <a:xfrm>
            <a:off x="822960" y="3200400"/>
            <a:ext cx="658368" cy="566928"/>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2000" b="1">
                <a:solidFill>
                  <a:srgbClr val="0B0D0F"/>
                </a:solidFill>
                <a:latin typeface="Arial"/>
              </a:rPr>
              <a:t>2</a:t>
            </a:r>
          </a:p>
        </p:txBody>
      </p:sp>
      <p:sp>
        <p:nvSpPr>
          <p:cNvPr id="10" name="TextBox 9"/>
          <p:cNvSpPr txBox="1"/>
          <p:nvPr/>
        </p:nvSpPr>
        <p:spPr>
          <a:xfrm>
            <a:off x="1737360" y="3310128"/>
            <a:ext cx="9509760" cy="457200"/>
          </a:xfrm>
          <a:prstGeom prst="rect">
            <a:avLst/>
          </a:prstGeom>
          <a:noFill/>
        </p:spPr>
        <p:txBody>
          <a:bodyPr wrap="square" lIns="0" rIns="0" tIns="0" bIns="0" anchor="t">
            <a:spAutoFit/>
          </a:bodyPr>
          <a:lstStyle/>
          <a:p>
            <a:pPr algn="l">
              <a:lnSpc>
                <a:spcPct val="110000"/>
              </a:lnSpc>
            </a:pPr>
            <a:r>
              <a:rPr sz="2400" b="0">
                <a:solidFill>
                  <a:srgbClr val="FFFFFF"/>
                </a:solidFill>
                <a:latin typeface="Arial"/>
              </a:rPr>
              <a:t>Name an owner for every app your team runs</a:t>
            </a:r>
          </a:p>
        </p:txBody>
      </p:sp>
      <p:sp>
        <p:nvSpPr>
          <p:cNvPr id="11" name="Rounded Rectangle 10"/>
          <p:cNvSpPr/>
          <p:nvPr/>
        </p:nvSpPr>
        <p:spPr>
          <a:xfrm>
            <a:off x="822960" y="4069080"/>
            <a:ext cx="658368" cy="566928"/>
          </a:xfrm>
          <a:prstGeom prst="roundRect">
            <a:avLst>
              <a:gd name="adj" fmla="val 12000"/>
            </a:avLst>
          </a:prstGeom>
          <a:solidFill>
            <a:srgbClr val="ADEE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91440" bIns="91440"/>
          <a:lstStyle/>
          <a:p>
            <a:pPr algn="ctr">
              <a:lnSpc>
                <a:spcPct val="105000"/>
              </a:lnSpc>
            </a:pPr>
            <a:r>
              <a:rPr sz="2000" b="1">
                <a:solidFill>
                  <a:srgbClr val="0B0D0F"/>
                </a:solidFill>
                <a:latin typeface="Arial"/>
              </a:rPr>
              <a:t>3</a:t>
            </a:r>
          </a:p>
        </p:txBody>
      </p:sp>
      <p:sp>
        <p:nvSpPr>
          <p:cNvPr id="12" name="TextBox 11"/>
          <p:cNvSpPr txBox="1"/>
          <p:nvPr/>
        </p:nvSpPr>
        <p:spPr>
          <a:xfrm>
            <a:off x="1737360" y="4178808"/>
            <a:ext cx="9509760" cy="457200"/>
          </a:xfrm>
          <a:prstGeom prst="rect">
            <a:avLst/>
          </a:prstGeom>
          <a:noFill/>
        </p:spPr>
        <p:txBody>
          <a:bodyPr wrap="square" lIns="0" rIns="0" tIns="0" bIns="0" anchor="t">
            <a:spAutoFit/>
          </a:bodyPr>
          <a:lstStyle/>
          <a:p>
            <a:pPr algn="l">
              <a:lnSpc>
                <a:spcPct val="110000"/>
              </a:lnSpc>
            </a:pPr>
            <a:r>
              <a:rPr sz="2400" b="0">
                <a:solidFill>
                  <a:srgbClr val="FFFFFF"/>
                </a:solidFill>
                <a:latin typeface="Arial"/>
              </a:rPr>
              <a:t>Send us your team’s app list by day 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 standard for AI-built applications</dc:title>
  <dc:subject/>
  <dc:creator>Vibe-coding guidelines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